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>
        <p:scale>
          <a:sx n="75" d="100"/>
          <a:sy n="75" d="100"/>
        </p:scale>
        <p:origin x="1662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4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07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513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7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72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121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979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57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4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22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0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132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60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4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8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2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86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0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99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21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9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3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CAE4F-687B-4C10-9DD7-920554861A2D}" type="datetimeFigureOut">
              <a:rPr lang="ko-KR" altLang="en-US" smtClean="0"/>
              <a:t>2023-05-18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42BA-50E4-45D4-BA82-982212BFE6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2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53.png"/><Relationship Id="rId21" Type="http://schemas.openxmlformats.org/officeDocument/2006/relationships/image" Target="../media/image18.png"/><Relationship Id="rId34" Type="http://schemas.openxmlformats.org/officeDocument/2006/relationships/image" Target="../media/image5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55.png"/><Relationship Id="rId2" Type="http://schemas.openxmlformats.org/officeDocument/2006/relationships/image" Target="../media/image5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54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8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8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9.png"/><Relationship Id="rId8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83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85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image" Target="../media/image87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8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2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6.png"/><Relationship Id="rId8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42631" y="1632280"/>
            <a:ext cx="11642269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79437" y="3301074"/>
            <a:ext cx="1112067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82494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815080" y="5303529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중요한 부품인</a:t>
            </a:r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 웨이퍼의 </a:t>
            </a:r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불량 종류 및  불량 데이터 분석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23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258856" y="2290855"/>
            <a:ext cx="4326565" cy="3921063"/>
            <a:chOff x="1888283" y="3436283"/>
            <a:chExt cx="6489847" cy="5881594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88283" y="3436283"/>
              <a:ext cx="6489847" cy="5881594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865003" y="2399881"/>
            <a:ext cx="6130503" cy="47284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2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88598" y="2302408"/>
            <a:ext cx="2971019" cy="1440241"/>
            <a:chOff x="1032896" y="3453611"/>
            <a:chExt cx="4456529" cy="2160362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2164155" y="3453611"/>
              <a:ext cx="2160362" cy="2160362"/>
              <a:chOff x="2164155" y="3453611"/>
              <a:chExt cx="2160362" cy="216036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164155" y="3453611"/>
                <a:ext cx="2160362" cy="2160362"/>
              </a:xfrm>
              <a:prstGeom prst="rect">
                <a:avLst/>
              </a:prstGeom>
            </p:spPr>
          </p:pic>
        </p:grpSp>
        <p:sp>
          <p:nvSpPr>
            <p:cNvPr id="163" name="Object 163"/>
            <p:cNvSpPr txBox="1"/>
            <p:nvPr/>
          </p:nvSpPr>
          <p:spPr>
            <a:xfrm>
              <a:off x="1032896" y="3976243"/>
              <a:ext cx="4456529" cy="7538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333" b="1" dirty="0">
                  <a:solidFill>
                    <a:srgbClr val="000000"/>
                  </a:solidFill>
                  <a:latin typeface="Cafe24 Ssurround" pitchFamily="34" charset="0"/>
                  <a:cs typeface="Cafe24 Ssurround" pitchFamily="34" charset="0"/>
                </a:rPr>
                <a:t>UCI SECOM </a:t>
              </a:r>
            </a:p>
            <a:p>
              <a:pPr algn="ctr" defTabSz="609630" latinLnBrk="0"/>
              <a:r>
                <a:rPr lang="en-US" sz="1333" b="1" dirty="0">
                  <a:solidFill>
                    <a:srgbClr val="000000"/>
                  </a:solidFill>
                  <a:latin typeface="Cafe24 Ssurround" pitchFamily="34" charset="0"/>
                  <a:cs typeface="Cafe24 Ssurround" pitchFamily="34" charset="0"/>
                </a:rPr>
                <a:t>Dataset 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 txBox="1"/>
            <p:nvPr/>
          </p:nvSpPr>
          <p:spPr>
            <a:xfrm>
              <a:off x="2073250" y="4754963"/>
              <a:ext cx="2375820" cy="5078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800" b="1" dirty="0">
                  <a:solidFill>
                    <a:srgbClr val="000000"/>
                  </a:solidFill>
                  <a:latin typeface="Cafe24 Ssurround" pitchFamily="34" charset="0"/>
                  <a:cs typeface="Cafe24 Ssurround" pitchFamily="34" charset="0"/>
                </a:rPr>
                <a:t>1567 rows × </a:t>
              </a:r>
            </a:p>
            <a:p>
              <a:pPr algn="ctr" defTabSz="609630" latinLnBrk="0"/>
              <a:r>
                <a:rPr lang="en-US" sz="800" b="1" dirty="0">
                  <a:solidFill>
                    <a:srgbClr val="000000"/>
                  </a:solidFill>
                  <a:latin typeface="Cafe24 Ssurround" pitchFamily="34" charset="0"/>
                  <a:cs typeface="Cafe24 Ssurround" pitchFamily="34" charset="0"/>
                </a:rPr>
                <a:t>x 592 columns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57" name="그룹 1057"/>
          <p:cNvGrpSpPr/>
          <p:nvPr/>
        </p:nvGrpSpPr>
        <p:grpSpPr>
          <a:xfrm>
            <a:off x="4050550" y="2300433"/>
            <a:ext cx="1440241" cy="1440241"/>
            <a:chOff x="6075824" y="3450649"/>
            <a:chExt cx="2160362" cy="2160362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75824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3296373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3989944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6640178" y="2369004"/>
            <a:ext cx="1440241" cy="1440241"/>
            <a:chOff x="9960266" y="3553506"/>
            <a:chExt cx="2160362" cy="2160362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60266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4" name="Object 174"/>
          <p:cNvSpPr txBox="1"/>
          <p:nvPr/>
        </p:nvSpPr>
        <p:spPr>
          <a:xfrm>
            <a:off x="5885973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579576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9" name="Object 179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4" name="Object 184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5247020" y="3844158"/>
            <a:ext cx="1440241" cy="1440241"/>
            <a:chOff x="7870530" y="5766236"/>
            <a:chExt cx="2160362" cy="2160362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70530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9" name="Object 189"/>
          <p:cNvSpPr txBox="1"/>
          <p:nvPr/>
        </p:nvSpPr>
        <p:spPr>
          <a:xfrm>
            <a:off x="449285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5186414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4" name="Object 194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3" name="그룹 1063"/>
          <p:cNvGrpSpPr/>
          <p:nvPr/>
        </p:nvGrpSpPr>
        <p:grpSpPr>
          <a:xfrm>
            <a:off x="5815974" y="2944298"/>
            <a:ext cx="558528" cy="247720"/>
            <a:chOff x="8723961" y="4416447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23961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1617403" y="4453116"/>
            <a:ext cx="558528" cy="247720"/>
            <a:chOff x="2426104" y="6679674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6104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4374909" y="4440418"/>
            <a:ext cx="558528" cy="247720"/>
            <a:chOff x="6562364" y="6660627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2364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7231831" y="4458196"/>
            <a:ext cx="558528" cy="247720"/>
            <a:chOff x="10847747" y="6687294"/>
            <a:chExt cx="837792" cy="371580"/>
          </a:xfrm>
        </p:grpSpPr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47747" y="6687294"/>
              <a:ext cx="837792" cy="3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88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63925" y="1957647"/>
            <a:ext cx="4948321" cy="3097795"/>
            <a:chOff x="545887" y="2936470"/>
            <a:chExt cx="7422481" cy="464669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5887" y="2936470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54535" y="1933020"/>
            <a:ext cx="4948321" cy="3147049"/>
            <a:chOff x="8781802" y="2899529"/>
            <a:chExt cx="7422481" cy="4720574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81802" y="2899529"/>
              <a:ext cx="7422481" cy="4720574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352747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82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276314" y="1143591"/>
            <a:ext cx="5938681" cy="6053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 </a:t>
            </a:r>
            <a:r>
              <a:rPr lang="en-US" sz="9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rows × 6 columns</a:t>
            </a:r>
          </a:p>
          <a:p>
            <a:pPr defTabSz="609630" latinLnBrk="0"/>
            <a:endParaRPr lang="en-US" sz="9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9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waferMap : 웨이퍼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맵 이미지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diesize : 웨이퍼 크기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lotName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웨이퍼의 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묶음 이름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waferIndex : 웨이퍼 목록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 : 머신러닝 데이터 구별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: 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타입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양품이 존재하지 않는 데이터 셋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불균형한 데이터 셋 (</a:t>
            </a:r>
            <a:r>
              <a:rPr lang="en-US" sz="12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FailureType간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데이터 수 차이 존재)</a:t>
            </a: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미사용 : waferIndex, lotName, trianTestLabel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: waferMap, diesize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, </a:t>
            </a:r>
            <a:r>
              <a:rPr lang="en-US" sz="10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waferMap 컬럼을 활용, 시각화</a:t>
            </a:r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후 failureType분석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diesize 를 이용, 사이즈별 failureTyoe 분석과 상관관계 분석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823329"/>
            <a:ext cx="6115575" cy="4150947"/>
            <a:chOff x="953706" y="2734993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734993"/>
              <a:ext cx="9173363" cy="622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32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088111" y="5078506"/>
            <a:ext cx="2472258" cy="2448277"/>
            <a:chOff x="15132166" y="7617758"/>
            <a:chExt cx="3708387" cy="367241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67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6236523" y="1942601"/>
            <a:ext cx="3736943" cy="3653005"/>
            <a:chOff x="9354785" y="2913901"/>
            <a:chExt cx="5605414" cy="547950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54785" y="2913901"/>
              <a:ext cx="5605414" cy="547950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19369" y="3357522"/>
            <a:ext cx="7489889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 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31749" y="3741811"/>
            <a:ext cx="4190371" cy="68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709978" y="5668852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0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360052" y="252712"/>
            <a:ext cx="19158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56164" y="2111467"/>
            <a:ext cx="3395369" cy="2634209"/>
            <a:chOff x="1734245" y="3167200"/>
            <a:chExt cx="5093053" cy="395131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34245" y="316720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190472" y="5128775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190471" y="5668852"/>
            <a:ext cx="5256784" cy="759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70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471164" y="252712"/>
            <a:ext cx="178254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299929"/>
            <a:ext cx="6302318" cy="3796772"/>
            <a:chOff x="1612900" y="3449893"/>
            <a:chExt cx="9453477" cy="569515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449893"/>
              <a:ext cx="9453477" cy="569515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765362" y="2367751"/>
            <a:ext cx="6286883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Logistic Regression 모델을 이용한 예측모델 생성과 센서 별 중요도 분석을 통해 공정 수율 향상과, 관리에 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86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40552" y="252712"/>
            <a:ext cx="14592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315105"/>
            <a:ext cx="5250890" cy="3870319"/>
            <a:chOff x="1612900" y="3472658"/>
            <a:chExt cx="7876335" cy="58054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472658"/>
              <a:ext cx="7876335" cy="58054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687683" y="2414616"/>
            <a:ext cx="7101267" cy="3068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머신러닝 모델의 훈련을 위한 train데이터와           test데이터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02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15751" y="2042134"/>
            <a:ext cx="4218356" cy="3376633"/>
            <a:chOff x="10373626" y="3063201"/>
            <a:chExt cx="6327534" cy="5064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73626" y="3063201"/>
              <a:ext cx="6327534" cy="5064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468" y="2164915"/>
            <a:ext cx="3938054" cy="3364911"/>
            <a:chOff x="1016202" y="3247372"/>
            <a:chExt cx="5907081" cy="5047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202" y="3247372"/>
              <a:ext cx="5907081" cy="5047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52" name="Object 152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4" name="그룹 1054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60" name="Object 160"/>
          <p:cNvSpPr txBox="1"/>
          <p:nvPr/>
        </p:nvSpPr>
        <p:spPr>
          <a:xfrm>
            <a:off x="10693386" y="252712"/>
            <a:ext cx="15158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5513852" y="3786988"/>
            <a:ext cx="1162774" cy="584447"/>
            <a:chOff x="8270777" y="5680482"/>
            <a:chExt cx="1744161" cy="876670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70777" y="5680482"/>
              <a:ext cx="1744161" cy="876670"/>
            </a:xfrm>
            <a:prstGeom prst="rect">
              <a:avLst/>
            </a:prstGeom>
          </p:spPr>
        </p:pic>
      </p:grpSp>
      <p:sp>
        <p:nvSpPr>
          <p:cNvPr id="165" name="Object 165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7039786" y="1982300"/>
            <a:ext cx="3672289" cy="3496301"/>
            <a:chOff x="10559678" y="2973450"/>
            <a:chExt cx="5508434" cy="5244452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59678" y="2973450"/>
              <a:ext cx="5508434" cy="5244452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874786" y="2042134"/>
            <a:ext cx="3553191" cy="3381262"/>
            <a:chOff x="1312179" y="3063201"/>
            <a:chExt cx="5329786" cy="5071893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2179" y="3063201"/>
              <a:ext cx="5329786" cy="5071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97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569475" y="852005"/>
            <a:ext cx="1052007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Bebas" pitchFamily="34" charset="0"/>
                <a:cs typeface="Bebas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4914263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050032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080944" y="3820337"/>
            <a:ext cx="36367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주제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5872540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수행절차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587254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38921" y="4562610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2050032" y="4873778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2081578" y="5284822"/>
            <a:ext cx="36348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세부사항을 입력해주세요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부제목을 입력해주세요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8398476" y="3098127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9356699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S-Core Dream 6 Bold" pitchFamily="34" charset="0"/>
                <a:cs typeface="S-Core Dream 6 Bold" pitchFamily="34" charset="0"/>
              </a:rPr>
              <a:t>결론 및 향후 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9356733" y="3820338"/>
            <a:ext cx="36348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세부사항을 입력해주세요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부제목을 입력해주세요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65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1701" y="2031423"/>
            <a:ext cx="4859439" cy="3332187"/>
            <a:chOff x="647551" y="3047135"/>
            <a:chExt cx="7289158" cy="49982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551" y="3047135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2018691"/>
            <a:ext cx="4994543" cy="3282649"/>
            <a:chOff x="8378130" y="3028036"/>
            <a:chExt cx="7491814" cy="4923973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8130" y="3028036"/>
              <a:ext cx="7491814" cy="4923973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97951" y="5511196"/>
            <a:ext cx="84219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4298902" y="6017680"/>
            <a:ext cx="96703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0693386" y="252712"/>
            <a:ext cx="15158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61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776596"/>
            <a:ext cx="3303951" cy="3138753"/>
            <a:chOff x="1612900" y="2664894"/>
            <a:chExt cx="4955926" cy="470813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664894"/>
              <a:ext cx="4955926" cy="470813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714103" y="1776596"/>
            <a:ext cx="3225040" cy="3303951"/>
            <a:chOff x="7071155" y="2664894"/>
            <a:chExt cx="4837560" cy="495592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71155" y="2664894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274030" y="1776596"/>
            <a:ext cx="3303951" cy="3054192"/>
            <a:chOff x="12411045" y="2664894"/>
            <a:chExt cx="4955926" cy="458128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11045" y="2664894"/>
              <a:ext cx="4955926" cy="4581288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0693386" y="252712"/>
            <a:ext cx="151587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94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50076" y="252712"/>
            <a:ext cx="168784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911062"/>
            <a:ext cx="3312660" cy="3031989"/>
            <a:chOff x="1612900" y="2866593"/>
            <a:chExt cx="4968990" cy="454798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866593"/>
              <a:ext cx="4968990" cy="454798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654421" y="1874012"/>
            <a:ext cx="3312660" cy="3106088"/>
            <a:chOff x="6981631" y="2811018"/>
            <a:chExt cx="4968990" cy="4659132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81631" y="2811018"/>
              <a:ext cx="4968990" cy="4659132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318872" y="1872020"/>
            <a:ext cx="3312660" cy="3110073"/>
            <a:chOff x="12478308" y="2808029"/>
            <a:chExt cx="4968990" cy="4665110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478308" y="2808029"/>
              <a:ext cx="4968990" cy="4665110"/>
            </a:xfrm>
            <a:prstGeom prst="rect">
              <a:avLst/>
            </a:prstGeom>
          </p:spPr>
        </p:pic>
      </p:grpSp>
      <p:sp>
        <p:nvSpPr>
          <p:cNvPr id="165" name="Object 165"/>
          <p:cNvSpPr txBox="1"/>
          <p:nvPr/>
        </p:nvSpPr>
        <p:spPr>
          <a:xfrm>
            <a:off x="1508682" y="5952292"/>
            <a:ext cx="1302751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959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14020" y="252712"/>
            <a:ext cx="161111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90781" y="2485601"/>
            <a:ext cx="8761223" cy="3373071"/>
            <a:chOff x="1786171" y="3728402"/>
            <a:chExt cx="13141835" cy="505960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6171" y="3728402"/>
              <a:ext cx="13141835" cy="5059606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-3352688" y="5945464"/>
            <a:ext cx="1757619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UnderSampled Data의 모델별 정확도 비교를 통한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44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14020" y="252712"/>
            <a:ext cx="161111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986756" y="2549630"/>
            <a:ext cx="8761533" cy="3373190"/>
            <a:chOff x="1480133" y="3824444"/>
            <a:chExt cx="13142299" cy="5059785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0133" y="3824444"/>
              <a:ext cx="13142299" cy="5059785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2010343" y="5957186"/>
            <a:ext cx="1171469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 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43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61640" y="252712"/>
            <a:ext cx="155397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1082820" y="3078946"/>
            <a:ext cx="3937870" cy="255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모델을 통해서 각 센서들이 불량품 판정에미치는 중요성에 대한 시각화 가능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6896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Wafer –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478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6779988" y="1970915"/>
            <a:ext cx="3965853" cy="2721459"/>
            <a:chOff x="10169981" y="295637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69981" y="295637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991359" y="2016388"/>
            <a:ext cx="5094475" cy="2766937"/>
            <a:chOff x="1487039" y="3024581"/>
            <a:chExt cx="7641712" cy="4150405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7039" y="3024581"/>
              <a:ext cx="7641712" cy="4150405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227540" y="4962058"/>
            <a:ext cx="10116494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85.2%가 none 타입에 해당한다는 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973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90472" y="2073031"/>
            <a:ext cx="6485753" cy="3522575"/>
            <a:chOff x="1785707" y="3109546"/>
            <a:chExt cx="9728630" cy="5283862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5707" y="3109546"/>
              <a:ext cx="9728630" cy="5283862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855260" y="2053856"/>
            <a:ext cx="6255069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85.2%를 차지하는 none을 제외한 나머지 패턴의 분석을 통해 패턴 별 자치하는 비율 분석이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348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701173"/>
            <a:ext cx="2874439" cy="1806451"/>
            <a:chOff x="1612900" y="2551759"/>
            <a:chExt cx="4311659" cy="270967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51759"/>
              <a:ext cx="4311659" cy="270967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198177" y="1701356"/>
            <a:ext cx="2841431" cy="1781847"/>
            <a:chOff x="6297266" y="2552033"/>
            <a:chExt cx="4262146" cy="2672771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97266" y="2552033"/>
              <a:ext cx="4262146" cy="2672771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190472" y="4367827"/>
            <a:ext cx="2306905" cy="2232235"/>
            <a:chOff x="1785707" y="6551740"/>
            <a:chExt cx="3460357" cy="334835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85707" y="6551740"/>
              <a:ext cx="3460357" cy="3348352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700451" y="3717993"/>
            <a:ext cx="3339335" cy="2882068"/>
            <a:chOff x="5550676" y="5576990"/>
            <a:chExt cx="5009002" cy="4323102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50676" y="5576990"/>
              <a:ext cx="5009002" cy="4323102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7364568" y="897874"/>
            <a:ext cx="320626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208635" y="1756134"/>
            <a:ext cx="8538917" cy="2401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기준으로 웨이퍼 크기 빈도를 시각화하여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불량이 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불량을 제외하고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불량유형을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22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33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90472" y="1612473"/>
            <a:ext cx="4114286" cy="3233874"/>
            <a:chOff x="1785707" y="2418709"/>
            <a:chExt cx="6171429" cy="485081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5707" y="2418709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81644" y="1638301"/>
            <a:ext cx="4651494" cy="3216099"/>
            <a:chOff x="8222465" y="2457451"/>
            <a:chExt cx="6977241" cy="482414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22465" y="2457451"/>
              <a:ext cx="6977241" cy="4824148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180219" y="5154567"/>
            <a:ext cx="99075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커질수록 불량 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불량의 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3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975644" y="1653675"/>
            <a:ext cx="3968441" cy="2150215"/>
            <a:chOff x="1463466" y="2480512"/>
            <a:chExt cx="5952661" cy="3225322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63466" y="248051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375746" y="1618147"/>
            <a:ext cx="3968441" cy="2253641"/>
            <a:chOff x="8063619" y="2427220"/>
            <a:chExt cx="5952661" cy="3380462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63619" y="2427220"/>
              <a:ext cx="5952661" cy="3380462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912153" y="3944978"/>
            <a:ext cx="16206363" cy="356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none불량이 가장 많습니다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37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81836" y="1704687"/>
            <a:ext cx="3309029" cy="1747271"/>
            <a:chOff x="572754" y="2557031"/>
            <a:chExt cx="4963544" cy="262090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2754" y="2557031"/>
              <a:ext cx="4963544" cy="262090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799084" y="1704688"/>
            <a:ext cx="3309029" cy="2017057"/>
            <a:chOff x="5698625" y="2557031"/>
            <a:chExt cx="4963544" cy="3025586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98625" y="2557031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381836" y="4347339"/>
            <a:ext cx="3309029" cy="1798196"/>
            <a:chOff x="572754" y="6521009"/>
            <a:chExt cx="4963544" cy="2697294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2754" y="6521009"/>
              <a:ext cx="4963544" cy="2697294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855051" y="4059501"/>
            <a:ext cx="3309029" cy="2081696"/>
            <a:chOff x="5782576" y="6089251"/>
            <a:chExt cx="4963544" cy="3122544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82576" y="6089251"/>
              <a:ext cx="4963544" cy="3122544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7364568" y="1538425"/>
            <a:ext cx="4619814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많습니다</a:t>
            </a: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기준으로 trianTestLabel 빈도를 시각화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개수가 많은 걸 알 수 있습니다</a:t>
            </a: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불량유형의 비율이 다름을 알 수 있습니다</a:t>
            </a: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 많이 줄어들었습니다 ,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감소하였습니다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, 두번째로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많았으나 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네번째로 많이 발생한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      알 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688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4094" y="1711679"/>
            <a:ext cx="5716521" cy="4650328"/>
            <a:chOff x="1431140" y="2567518"/>
            <a:chExt cx="8574782" cy="6975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1140" y="2567518"/>
              <a:ext cx="8574782" cy="6975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9" name="Object 149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96445" y="1030705"/>
            <a:ext cx="476191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03660" y="2014818"/>
            <a:ext cx="5078329" cy="3894688"/>
            <a:chOff x="1655489" y="3022227"/>
            <a:chExt cx="7617494" cy="5842032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55489" y="3022227"/>
              <a:ext cx="7617494" cy="5842032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7113988" y="718073"/>
            <a:ext cx="432384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113988" y="1711679"/>
            <a:ext cx="5085714" cy="4381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낮게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낮습니다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있습니다.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2509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205" y="2019794"/>
            <a:ext cx="4878033" cy="4034085"/>
            <a:chOff x="1825807" y="3029690"/>
            <a:chExt cx="7317050" cy="6051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807" y="3029690"/>
              <a:ext cx="7317050" cy="6051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9" name="Object 149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96445" y="1030705"/>
            <a:ext cx="476191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617403" y="2319977"/>
            <a:ext cx="4114286" cy="3592182"/>
            <a:chOff x="2426104" y="3479965"/>
            <a:chExt cx="6171429" cy="5388273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26104" y="3479965"/>
              <a:ext cx="6171429" cy="5388273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916811" y="1513239"/>
            <a:ext cx="3763620" cy="5610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741로 두번째로 큰 516보다 4.7%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855595" y="921248"/>
            <a:ext cx="581175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217205" y="645154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554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88" y="1981698"/>
            <a:ext cx="4792941" cy="4034085"/>
            <a:chOff x="1693481" y="2972547"/>
            <a:chExt cx="7189411" cy="6051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1" y="2972547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9" name="Object 149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96445" y="1030705"/>
            <a:ext cx="476191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595364" y="2308443"/>
            <a:ext cx="4114286" cy="3643849"/>
            <a:chOff x="2393045" y="3462664"/>
            <a:chExt cx="6171429" cy="5465773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93045" y="3462664"/>
              <a:ext cx="6171429" cy="5465773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6882541" y="1263504"/>
            <a:ext cx="548561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163556" y="620960"/>
            <a:ext cx="356895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888848" y="2053856"/>
            <a:ext cx="4289160" cy="3969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이어 904(5.7%), 1226(4.0%)로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533이 8.3%로 두번째로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나온 776(6.7%)와 약 1.6% 차이가 납니다.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첫번째와 두번째가 약 0.3%차이가 나고 5번째와도 약2.3%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217205" y="645154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46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993651" y="2474220"/>
            <a:ext cx="9590476" cy="2606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다른 다이 크기를 가진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웨이퍼의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화를 위해서 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88525" y="2015847"/>
            <a:ext cx="5037907" cy="4473073"/>
            <a:chOff x="882787" y="3023770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2787" y="3023770"/>
              <a:ext cx="7556861" cy="6709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4770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92476" y="2300089"/>
            <a:ext cx="6039853" cy="3581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있는0,1,2와        생성한 waferDim Column을 이용해        불량 웨이퍼를 패턴 별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데이터를  이용해 공정 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18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71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90472" y="2163293"/>
            <a:ext cx="8558730" cy="4135769"/>
            <a:chOff x="1785707" y="3244939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785707" y="3244939"/>
              <a:ext cx="12836726" cy="1592669"/>
              <a:chOff x="1785707" y="3244939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785707" y="3244939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85707" y="4827718"/>
              <a:ext cx="12836726" cy="1592669"/>
              <a:chOff x="1785707" y="4827718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85707" y="4827718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785707" y="6314041"/>
              <a:ext cx="12836726" cy="1592669"/>
              <a:chOff x="1785707" y="6314041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85707" y="6314041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785707" y="7848592"/>
              <a:ext cx="12836726" cy="1592669"/>
              <a:chOff x="1785707" y="7848592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85707" y="7848592"/>
                <a:ext cx="12836726" cy="159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0222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9059712" y="302011"/>
            <a:ext cx="2382769" cy="256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제목을 입력해주세요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1112" y="1018832"/>
            <a:ext cx="677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222879" y="243270"/>
            <a:ext cx="582285" cy="4205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111111" y="1654940"/>
            <a:ext cx="10672695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: 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11111" y="2542788"/>
            <a:ext cx="15658496" cy="36635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 </a:t>
            </a: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 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467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467" kern="0" spc="-67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011714" y="918375"/>
            <a:ext cx="6776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280425" y="1380007"/>
            <a:ext cx="5714143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중요한 부품인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웨이퍼의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종류 및  불량 데이터 분석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9843273" y="897874"/>
            <a:ext cx="369223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두개를 한페이지에 작성한다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057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692354" y="1132789"/>
            <a:ext cx="320626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90472" y="2195956"/>
            <a:ext cx="8095238" cy="4092665"/>
            <a:chOff x="1785707" y="329393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785707" y="3293933"/>
              <a:ext cx="12136711" cy="1501918"/>
              <a:chOff x="1785707" y="329393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785707" y="329393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85707" y="4781429"/>
              <a:ext cx="12136711" cy="1501918"/>
              <a:chOff x="1785707" y="478142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85707" y="478142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785707" y="6250195"/>
              <a:ext cx="12136711" cy="1501918"/>
              <a:chOff x="1785707" y="6250195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85707" y="6250195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785707" y="7737691"/>
              <a:ext cx="12136711" cy="1691554"/>
              <a:chOff x="1785707" y="7737691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785707" y="7737691"/>
                <a:ext cx="12136711" cy="16915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0778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43204" y="2767280"/>
            <a:ext cx="8458878" cy="3594727"/>
            <a:chOff x="1564805" y="4150920"/>
            <a:chExt cx="12688317" cy="5392090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4805" y="4150920"/>
              <a:ext cx="12688317" cy="5392090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326540" y="1244210"/>
            <a:ext cx="9395362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불량률 공정 관련 머신러닝을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 시킨 모델보다 테스트한 모델의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수가 많음을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104414" y="1879138"/>
            <a:ext cx="3317377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뒤에 안쓰면 이 페이지 필요없음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26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593734" y="252712"/>
            <a:ext cx="1656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2737" y="2270672"/>
            <a:ext cx="823788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통해 어떤 부분을 알고 싶었는지 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한 이유를  종합해서 어떤 결론이 나왔는가에 포커스 해서 작성하면 된다</a:t>
            </a: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365722" y="3927601"/>
            <a:ext cx="892875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맵 이미지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 러닝 데이터 분석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 추가예정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060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625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630862" y="3193657"/>
            <a:ext cx="8928752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내용 추가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89589" y="4198517"/>
            <a:ext cx="5304173" cy="1816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왜 이페이지가 있는지 및 기능이 어떻게 되는지 간략한 설명 및 이미지만 add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999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498295" y="1019064"/>
            <a:ext cx="6535548" cy="2923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분석됩니다.</a:t>
            </a:r>
          </a:p>
          <a:p>
            <a:pPr defTabSz="609630" latinLnBrk="0"/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</a:t>
            </a:r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웨이퍼의 </a:t>
            </a:r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수율을 감소시킬 수도 있습니다.</a:t>
            </a:r>
          </a:p>
          <a:p>
            <a:pPr defTabSz="609630" latinLnBrk="0"/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defTabSz="609630" latinLnBrk="0"/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</a:t>
            </a:r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웨이퍼의 </a:t>
            </a:r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수율을 향상시키는 데 필수적인 도구입니다. 이를 통해 제조업체는 불량을 사전에 감지하고 수율을 저하시키는 문제를 해결할 수 있습니다.</a:t>
            </a:r>
          </a:p>
          <a:p>
            <a:pPr defTabSz="609630" latinLnBrk="0"/>
            <a:r>
              <a:rPr lang="en-US" sz="1533" kern="0" spc="-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5893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80301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887461" y="4323111"/>
            <a:ext cx="871990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 자료조사를 하기  전이나 하는  중,  주제에  대해 이 해하면서 접근하는 것이 쉽지 않았고 현실은 쉽지 않구나… 라는 것을 간접적?으로나마 느낄 수 있는 좋은 계기가 되었고 포기하지않고 할 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26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130909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93663" y="1004574"/>
            <a:ext cx="269042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72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7636718" y="1800572"/>
            <a:ext cx="3429314" cy="33345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</a:p>
          <a:p>
            <a:pPr algn="r" defTabSz="609630" latinLnBrk="0"/>
            <a:endParaRPr lang="en-US" sz="9934" dirty="0">
              <a:solidFill>
                <a:srgbClr val="FFFFFF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 Workflow,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FFFFFF"/>
                </a:solidFill>
                <a:latin typeface="Cafe24 Ssurround" pitchFamily="34" charset="0"/>
                <a:cs typeface="Cafe24 Ssurround" pitchFamily="34" charset="0"/>
              </a:rPr>
              <a:t>- 데이터 명세,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52" name="Object 152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40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11112" y="1018832"/>
            <a:ext cx="677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8" y="2090549"/>
            <a:ext cx="6415222" cy="42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3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11112" y="1018832"/>
            <a:ext cx="677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46" y="2009560"/>
            <a:ext cx="8267311" cy="41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88" y="2216818"/>
            <a:ext cx="9209167" cy="34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4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857542" y="2256805"/>
            <a:ext cx="7747131" cy="4067243"/>
            <a:chOff x="1286313" y="3385206"/>
            <a:chExt cx="11620696" cy="6100865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6313" y="3385206"/>
              <a:ext cx="11620696" cy="6100865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30159" y="1023283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8927492" y="1023283"/>
            <a:ext cx="4649182" cy="4022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0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0~589,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913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1446</Words>
  <Application>Microsoft Office PowerPoint</Application>
  <PresentationFormat>와이드스크린</PresentationFormat>
  <Paragraphs>464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Bebas</vt:lpstr>
      <vt:lpstr>Cafe24 Ssurround</vt:lpstr>
      <vt:lpstr>S-Core Dream 6 Bold</vt:lpstr>
      <vt:lpstr>THEDoodlemiri</vt:lpstr>
      <vt:lpstr>맑은 고딕</vt:lpstr>
      <vt:lpstr>Arial</vt:lpstr>
      <vt:lpstr>Calibri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6</cp:revision>
  <dcterms:created xsi:type="dcterms:W3CDTF">2023-05-18T08:49:26Z</dcterms:created>
  <dcterms:modified xsi:type="dcterms:W3CDTF">2023-05-18T09:15:09Z</dcterms:modified>
</cp:coreProperties>
</file>